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8" r:id="rId1"/>
  </p:sldMasterIdLst>
  <p:notesMasterIdLst>
    <p:notesMasterId r:id="rId13"/>
  </p:notesMasterIdLst>
  <p:sldIdLst>
    <p:sldId id="256" r:id="rId2"/>
    <p:sldId id="389" r:id="rId3"/>
    <p:sldId id="401" r:id="rId4"/>
    <p:sldId id="406" r:id="rId5"/>
    <p:sldId id="407" r:id="rId6"/>
    <p:sldId id="408" r:id="rId7"/>
    <p:sldId id="409" r:id="rId8"/>
    <p:sldId id="410" r:id="rId9"/>
    <p:sldId id="411" r:id="rId10"/>
    <p:sldId id="412" r:id="rId11"/>
    <p:sldId id="41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fld id="{4A4CAE77-B8B1-49B7-9986-23DC29B73BCB}" type="datetime1">
              <a:rPr lang="en-US" smtClean="0"/>
              <a:pPr>
                <a:defRPr/>
              </a:pPr>
              <a:t>5/4/2020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29E3B3A6-35C4-4A4A-A93B-FEA2E3D83467}" type="slidenum">
              <a:rPr lang="en-US" smtClean="0"/>
              <a:pPr>
                <a:defRPr/>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fld id="{86442F78-5EBF-4453-A097-83F2C8DFCA84}" type="datetime1">
              <a:rPr lang="en-US" smtClean="0"/>
              <a:pPr>
                <a:defRPr/>
              </a:pPr>
              <a:t>5/4/2020</a:t>
            </a:fld>
            <a:endParaRPr lang="en-US"/>
          </a:p>
        </p:txBody>
      </p:sp>
      <p:sp>
        <p:nvSpPr>
          <p:cNvPr id="5" name="Footer Placeholder 4"/>
          <p:cNvSpPr>
            <a:spLocks noGrp="1"/>
          </p:cNvSpPr>
          <p:nvPr>
            <p:ph type="ftr" sz="quarter" idx="11"/>
          </p:nvPr>
        </p:nvSpPr>
        <p:spPr>
          <a:xfrm>
            <a:off x="2898648" y="6355080"/>
            <a:ext cx="3474720" cy="365760"/>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30ECD9A4-5F66-4780-BB8E-330017FFA7D2}" type="slidenum">
              <a:rPr lang="en-US" smtClean="0"/>
              <a:pPr>
                <a:defRPr/>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5/4/2020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5/4/2020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5/4/2020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fld id="{DA77A13B-D29E-4A31-9A3D-BDF778EEE264}" type="datetime1">
              <a:rPr lang="en-US" smtClean="0"/>
              <a:pPr>
                <a:defRPr/>
              </a:pPr>
              <a:t>5/4/2020</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1C30FFA0-8383-48F0-ABBC-CA0378A05A10}" type="slidenum">
              <a:rPr lang="en-US" smtClean="0"/>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5"/>
          <p:cNvSpPr>
            <a:spLocks noGrp="1"/>
          </p:cNvSpPr>
          <p:nvPr>
            <p:ph type="ctrTitle"/>
          </p:nvPr>
        </p:nvSpPr>
        <p:spPr>
          <a:xfrm>
            <a:off x="304800" y="838200"/>
            <a:ext cx="8458200" cy="19812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1900" b="1" dirty="0" smtClean="0">
                <a:solidFill>
                  <a:srgbClr val="FF0000"/>
                </a:solidFill>
              </a:rPr>
              <a:t>Topic: </a:t>
            </a:r>
            <a:r>
              <a:rPr lang="en-US" sz="2000" b="1" dirty="0" smtClean="0">
                <a:solidFill>
                  <a:srgbClr val="FF0000"/>
                </a:solidFill>
              </a:rPr>
              <a:t>Hire Purchase System - Accounting Entries in the Books of Hire Purchaser And Hire </a:t>
            </a:r>
            <a:r>
              <a:rPr lang="en-US" sz="2000" b="1" dirty="0" smtClean="0">
                <a:solidFill>
                  <a:srgbClr val="FF0000"/>
                </a:solidFill>
              </a:rPr>
              <a:t>Seller – Part - A </a:t>
            </a:r>
            <a:endParaRPr lang="en-US" sz="2000" b="1" dirty="0">
              <a:solidFill>
                <a:srgbClr val="FF0000"/>
              </a:solidFill>
            </a:endParaRPr>
          </a:p>
        </p:txBody>
      </p:sp>
      <p:sp>
        <p:nvSpPr>
          <p:cNvPr id="6146" name="Subtitle 2"/>
          <p:cNvSpPr>
            <a:spLocks noGrp="1"/>
          </p:cNvSpPr>
          <p:nvPr>
            <p:ph type="subTitle" idx="1"/>
          </p:nvPr>
        </p:nvSpPr>
        <p:spPr>
          <a:xfrm>
            <a:off x="1219200" y="2895600"/>
            <a:ext cx="6934200" cy="3200400"/>
          </a:xfrm>
        </p:spPr>
        <p:txBody>
          <a:bodyPr>
            <a:normAutofit/>
          </a:bodyPr>
          <a:lstStyle/>
          <a:p>
            <a:pPr algn="ctr" eaLnBrk="1" hangingPunct="1"/>
            <a:endParaRPr lang="en-US" sz="4000" b="1" u="sng" dirty="0">
              <a:solidFill>
                <a:srgbClr val="FFFF00"/>
              </a:solidFill>
            </a:endParaRPr>
          </a:p>
          <a:p>
            <a:pPr algn="ctr" eaLnBrk="1" hangingPunct="1"/>
            <a:r>
              <a:rPr lang="en-US" sz="2000" b="1" u="sng" dirty="0">
                <a:solidFill>
                  <a:schemeClr val="tx1"/>
                </a:solidFill>
              </a:rPr>
              <a:t>Prepared By</a:t>
            </a:r>
          </a:p>
          <a:p>
            <a:pPr algn="ctr" eaLnBrk="1" hangingPunct="1">
              <a:spcBef>
                <a:spcPts val="200"/>
              </a:spcBef>
            </a:pPr>
            <a:r>
              <a:rPr lang="en-US" sz="2000" b="1" dirty="0">
                <a:solidFill>
                  <a:schemeClr val="tx1"/>
                </a:solidFill>
              </a:rPr>
              <a:t> Dr. SHAHID IQBAL </a:t>
            </a:r>
          </a:p>
          <a:p>
            <a:pPr algn="ctr" eaLnBrk="1" hangingPunct="1">
              <a:spcBef>
                <a:spcPts val="200"/>
              </a:spcBef>
            </a:pPr>
            <a:r>
              <a:rPr lang="en-US" sz="2000" b="1" dirty="0">
                <a:solidFill>
                  <a:schemeClr val="tx1"/>
                </a:solidFill>
              </a:rPr>
              <a:t>Guest Faculty</a:t>
            </a:r>
          </a:p>
          <a:p>
            <a:pPr algn="ctr" eaLnBrk="1" hangingPunct="1">
              <a:spcBef>
                <a:spcPts val="200"/>
              </a:spcBef>
            </a:pPr>
            <a:r>
              <a:rPr lang="en-US" sz="2000" b="1" cap="none" dirty="0" smtClean="0">
                <a:solidFill>
                  <a:schemeClr val="tx1"/>
                </a:solidFill>
              </a:rPr>
              <a:t>Marwari College, </a:t>
            </a:r>
            <a:r>
              <a:rPr lang="en-US" b="1" dirty="0" err="1" smtClean="0">
                <a:solidFill>
                  <a:schemeClr val="tx1"/>
                </a:solidFill>
              </a:rPr>
              <a:t>D</a:t>
            </a:r>
            <a:r>
              <a:rPr lang="en-US" sz="2000" b="1" cap="none" dirty="0" err="1" smtClean="0">
                <a:solidFill>
                  <a:schemeClr val="tx1"/>
                </a:solidFill>
              </a:rPr>
              <a:t>arbhanga</a:t>
            </a:r>
            <a:r>
              <a:rPr lang="en-US" sz="2000" b="1" cap="none" dirty="0" smtClean="0">
                <a:solidFill>
                  <a:schemeClr val="tx1"/>
                </a:solidFill>
              </a:rPr>
              <a:t>,</a:t>
            </a:r>
          </a:p>
          <a:p>
            <a:pPr algn="ctr" eaLnBrk="1" hangingPunct="1">
              <a:spcBef>
                <a:spcPts val="200"/>
              </a:spcBef>
            </a:pPr>
            <a:r>
              <a:rPr lang="en-US" sz="2000" b="1" cap="none" dirty="0" smtClean="0">
                <a:solidFill>
                  <a:schemeClr val="tx1"/>
                </a:solidFill>
              </a:rPr>
              <a:t>Mobile no. and </a:t>
            </a:r>
            <a:r>
              <a:rPr lang="en-US" sz="2000" b="1" cap="none" dirty="0" err="1" smtClean="0">
                <a:solidFill>
                  <a:schemeClr val="tx1"/>
                </a:solidFill>
              </a:rPr>
              <a:t>whatsup</a:t>
            </a:r>
            <a:r>
              <a:rPr lang="en-US" sz="2000" b="1" cap="none" dirty="0" smtClean="0">
                <a:solidFill>
                  <a:schemeClr val="tx1"/>
                </a:solidFill>
              </a:rPr>
              <a:t> no. : 7004160257</a:t>
            </a:r>
          </a:p>
          <a:p>
            <a:pPr algn="ctr" eaLnBrk="1" hangingPunct="1">
              <a:spcBef>
                <a:spcPts val="200"/>
              </a:spcBef>
            </a:pPr>
            <a:r>
              <a:rPr lang="en-US" sz="2000" b="1" cap="none" dirty="0" smtClean="0">
                <a:solidFill>
                  <a:schemeClr val="tx1"/>
                </a:solidFill>
              </a:rPr>
              <a:t>Email ID: shahidlnmu@gmail.Com</a:t>
            </a:r>
          </a:p>
          <a:p>
            <a:pPr algn="ctr" eaLnBrk="1" hangingPunct="1">
              <a:spcBef>
                <a:spcPts val="200"/>
              </a:spcBef>
            </a:pPr>
            <a:endParaRPr lang="en-US" sz="2500" b="1" dirty="0">
              <a:solidFill>
                <a:srgbClr val="FF0000"/>
              </a:solidFill>
            </a:endParaRPr>
          </a:p>
          <a:p>
            <a:pPr algn="ct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4" name="Rectangle 3"/>
          <p:cNvSpPr/>
          <p:nvPr/>
        </p:nvSpPr>
        <p:spPr>
          <a:xfrm>
            <a:off x="457200" y="385971"/>
            <a:ext cx="8382000" cy="6070893"/>
          </a:xfrm>
          <a:prstGeom prst="rect">
            <a:avLst/>
          </a:prstGeom>
        </p:spPr>
        <p:txBody>
          <a:bodyPr wrap="square">
            <a:spAutoFit/>
          </a:bodyPr>
          <a:lstStyle/>
          <a:p>
            <a:r>
              <a:rPr lang="en-US" sz="2100" dirty="0" smtClean="0">
                <a:latin typeface="Calibri" pitchFamily="34" charset="0"/>
                <a:cs typeface="Calibri" pitchFamily="34" charset="0"/>
              </a:rPr>
              <a:t>(8) For recording the amount of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of the accounting year due to the hire vendor, the following entry is passed.</a:t>
            </a:r>
          </a:p>
          <a:p>
            <a:pPr>
              <a:lnSpc>
                <a:spcPct val="50000"/>
              </a:lnSpc>
            </a:pPr>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	Asset A/c	Dr.</a:t>
            </a:r>
          </a:p>
          <a:p>
            <a:r>
              <a:rPr lang="en-US" sz="2100" dirty="0" smtClean="0">
                <a:latin typeface="Calibri" pitchFamily="34" charset="0"/>
                <a:cs typeface="Calibri" pitchFamily="34" charset="0"/>
              </a:rPr>
              <a:t> 	Interest A/c	Dr.</a:t>
            </a:r>
          </a:p>
          <a:p>
            <a:r>
              <a:rPr lang="en-US" sz="2100" dirty="0" smtClean="0">
                <a:latin typeface="Calibri" pitchFamily="34" charset="0"/>
                <a:cs typeface="Calibri" pitchFamily="34" charset="0"/>
              </a:rPr>
              <a:t>		To Hire Seller’s A/c</a:t>
            </a:r>
          </a:p>
          <a:p>
            <a:r>
              <a:rPr lang="en-US" sz="2100" dirty="0" smtClean="0">
                <a:latin typeface="Calibri" pitchFamily="34" charset="0"/>
                <a:cs typeface="Calibri" pitchFamily="34" charset="0"/>
              </a:rPr>
              <a:t>	</a:t>
            </a:r>
            <a:r>
              <a:rPr lang="en-US" sz="1900" dirty="0" smtClean="0">
                <a:latin typeface="Calibri" pitchFamily="34" charset="0"/>
                <a:cs typeface="Calibri" pitchFamily="34" charset="0"/>
              </a:rPr>
              <a:t>(Being the </a:t>
            </a:r>
            <a:r>
              <a:rPr lang="en-US" sz="1900" dirty="0" err="1" smtClean="0">
                <a:latin typeface="Calibri" pitchFamily="34" charset="0"/>
                <a:cs typeface="Calibri" pitchFamily="34" charset="0"/>
              </a:rPr>
              <a:t>instalment</a:t>
            </a:r>
            <a:r>
              <a:rPr lang="en-US" sz="1900" dirty="0" smtClean="0">
                <a:latin typeface="Calibri" pitchFamily="34" charset="0"/>
                <a:cs typeface="Calibri" pitchFamily="34" charset="0"/>
              </a:rPr>
              <a:t> due – towards both the cash price and interest)</a:t>
            </a:r>
          </a:p>
          <a:p>
            <a:pPr lvl="0"/>
            <a:endParaRPr lang="en-US" sz="2100" dirty="0" smtClean="0">
              <a:latin typeface="Calibri" pitchFamily="34" charset="0"/>
              <a:cs typeface="Calibri" pitchFamily="34" charset="0"/>
            </a:endParaRPr>
          </a:p>
          <a:p>
            <a:pPr lvl="0"/>
            <a:r>
              <a:rPr lang="en-US" sz="2100" dirty="0" smtClean="0">
                <a:latin typeface="Calibri" pitchFamily="34" charset="0"/>
                <a:cs typeface="Calibri" pitchFamily="34" charset="0"/>
              </a:rPr>
              <a:t>(9) For recording the payment of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amount of the accounting year to the hire vendor, the following entry is passed.</a:t>
            </a:r>
          </a:p>
          <a:p>
            <a:r>
              <a:rPr lang="en-US" sz="2100" dirty="0" smtClean="0">
                <a:latin typeface="Calibri" pitchFamily="34" charset="0"/>
                <a:cs typeface="Calibri" pitchFamily="34" charset="0"/>
              </a:rPr>
              <a:t>	Hire Seller’s A/c		Dr.	</a:t>
            </a:r>
          </a:p>
          <a:p>
            <a:r>
              <a:rPr lang="en-US" sz="2100" dirty="0" smtClean="0">
                <a:latin typeface="Calibri" pitchFamily="34" charset="0"/>
                <a:cs typeface="Calibri" pitchFamily="34" charset="0"/>
              </a:rPr>
              <a:t>		To Bank/Cash A/c	</a:t>
            </a:r>
          </a:p>
          <a:p>
            <a:r>
              <a:rPr lang="en-US" sz="2100" dirty="0" smtClean="0">
                <a:latin typeface="Calibri" pitchFamily="34" charset="0"/>
                <a:cs typeface="Calibri" pitchFamily="34" charset="0"/>
              </a:rPr>
              <a:t>	(Being the amount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paid)</a:t>
            </a:r>
          </a:p>
          <a:p>
            <a:pPr lvl="0"/>
            <a:endParaRPr lang="en-US" sz="2100" dirty="0" smtClean="0">
              <a:latin typeface="Calibri" pitchFamily="34" charset="0"/>
              <a:cs typeface="Calibri" pitchFamily="34" charset="0"/>
            </a:endParaRPr>
          </a:p>
          <a:p>
            <a:pPr lvl="0"/>
            <a:r>
              <a:rPr lang="en-US" sz="2100" dirty="0" smtClean="0">
                <a:latin typeface="Calibri" pitchFamily="34" charset="0"/>
                <a:cs typeface="Calibri" pitchFamily="34" charset="0"/>
              </a:rPr>
              <a:t>(10) For recording the depreciation on the asset for the whole accounting year, the following entry is passed at the end of the year.</a:t>
            </a:r>
          </a:p>
          <a:p>
            <a:r>
              <a:rPr lang="en-US" sz="2100" dirty="0" smtClean="0">
                <a:latin typeface="Calibri" pitchFamily="34" charset="0"/>
                <a:cs typeface="Calibri" pitchFamily="34" charset="0"/>
              </a:rPr>
              <a:t>	Depreciation A/c	Dr.	</a:t>
            </a:r>
          </a:p>
          <a:p>
            <a:r>
              <a:rPr lang="en-US" sz="2100" dirty="0" smtClean="0">
                <a:latin typeface="Calibri" pitchFamily="34" charset="0"/>
                <a:cs typeface="Calibri" pitchFamily="34" charset="0"/>
              </a:rPr>
              <a:t>		To Asset A/c	</a:t>
            </a:r>
          </a:p>
          <a:p>
            <a:r>
              <a:rPr lang="en-US" sz="2100" dirty="0" smtClean="0">
                <a:latin typeface="Calibri" pitchFamily="34" charset="0"/>
                <a:cs typeface="Calibri" pitchFamily="34" charset="0"/>
              </a:rPr>
              <a:t>	(Being the amount of depreciation charge)</a:t>
            </a: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11</a:t>
            </a:fld>
            <a:endParaRPr lang="en-US" dirty="0"/>
          </a:p>
        </p:txBody>
      </p:sp>
      <p:sp>
        <p:nvSpPr>
          <p:cNvPr id="4" name="Rectangle 3"/>
          <p:cNvSpPr/>
          <p:nvPr/>
        </p:nvSpPr>
        <p:spPr>
          <a:xfrm>
            <a:off x="457200" y="385971"/>
            <a:ext cx="8382000" cy="3970318"/>
          </a:xfrm>
          <a:prstGeom prst="rect">
            <a:avLst/>
          </a:prstGeom>
        </p:spPr>
        <p:txBody>
          <a:bodyPr wrap="square">
            <a:spAutoFit/>
          </a:bodyPr>
          <a:lstStyle/>
          <a:p>
            <a:r>
              <a:rPr lang="en-US" sz="2100" dirty="0" smtClean="0">
                <a:latin typeface="Calibri" pitchFamily="34" charset="0"/>
                <a:cs typeface="Calibri" pitchFamily="34" charset="0"/>
              </a:rPr>
              <a:t>(11) For transferring the amounts of interest and depreciation (for the whole year) to the Profit and Loss A/c, the following entry is passed at the end of the year.</a:t>
            </a:r>
          </a:p>
          <a:p>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	Profit and Loss A/c	Dr.	</a:t>
            </a:r>
          </a:p>
          <a:p>
            <a:r>
              <a:rPr lang="en-US" sz="2100" dirty="0" smtClean="0">
                <a:latin typeface="Calibri" pitchFamily="34" charset="0"/>
                <a:cs typeface="Calibri" pitchFamily="34" charset="0"/>
              </a:rPr>
              <a:t>		To Interest A/c	</a:t>
            </a:r>
          </a:p>
          <a:p>
            <a:r>
              <a:rPr lang="en-US" sz="2100" dirty="0" smtClean="0">
                <a:latin typeface="Calibri" pitchFamily="34" charset="0"/>
                <a:cs typeface="Calibri" pitchFamily="34" charset="0"/>
              </a:rPr>
              <a:t>		To Depreciation A/c	</a:t>
            </a:r>
          </a:p>
          <a:p>
            <a:r>
              <a:rPr lang="en-US" sz="2100" dirty="0" smtClean="0">
                <a:latin typeface="Calibri" pitchFamily="34" charset="0"/>
                <a:cs typeface="Calibri" pitchFamily="34" charset="0"/>
              </a:rPr>
              <a:t>	(Being the amounts of interest and depreciation transferred to 	Profit and Loss A/c)</a:t>
            </a:r>
          </a:p>
          <a:p>
            <a:endParaRPr lang="en-US" sz="2100" dirty="0" smtClean="0">
              <a:latin typeface="Calibri" pitchFamily="34" charset="0"/>
              <a:cs typeface="Calibri" pitchFamily="34" charset="0"/>
            </a:endParaRPr>
          </a:p>
          <a:p>
            <a:endParaRPr lang="en-US" sz="2100" dirty="0" smtClean="0">
              <a:latin typeface="Calibri" pitchFamily="34" charset="0"/>
              <a:cs typeface="Calibri" pitchFamily="34" charset="0"/>
            </a:endParaRPr>
          </a:p>
          <a:p>
            <a:endParaRPr lang="en-US" sz="2100" dirty="0" smtClean="0">
              <a:latin typeface="Calibri" pitchFamily="34" charset="0"/>
              <a:cs typeface="Calibri" pitchFamily="34" charset="0"/>
            </a:endParaRPr>
          </a:p>
        </p:txBody>
      </p:sp>
      <p:sp>
        <p:nvSpPr>
          <p:cNvPr id="5" name="Title 1"/>
          <p:cNvSpPr>
            <a:spLocks noGrp="1"/>
          </p:cNvSpPr>
          <p:nvPr>
            <p:ph type="title"/>
          </p:nvPr>
        </p:nvSpPr>
        <p:spPr>
          <a:xfrm>
            <a:off x="685800" y="4267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381000" y="802481"/>
            <a:ext cx="8458200" cy="3570208"/>
          </a:xfrm>
          <a:prstGeom prst="rect">
            <a:avLst/>
          </a:prstGeom>
        </p:spPr>
        <p:txBody>
          <a:bodyPr wrap="square">
            <a:spAutoFit/>
          </a:bodyPr>
          <a:lstStyle/>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Different hire purchase transactions are recorded in the books of both the hire vendor/seller and hire purchaser. Further, one or more method/s is/are available for recording the hire purchase transactions in the books of each of the two parties. Summary is presented below in figure followed by a detailed analysis.</a:t>
            </a:r>
            <a:r>
              <a:rPr lang="en-US" sz="2400" b="1" i="1" dirty="0" smtClean="0"/>
              <a:t> </a:t>
            </a:r>
          </a:p>
          <a:p>
            <a:pPr algn="just">
              <a:lnSpc>
                <a:spcPct val="50000"/>
              </a:lnSpc>
            </a:pPr>
            <a:endParaRPr lang="en-US" sz="2400" b="1" i="1" dirty="0" smtClean="0"/>
          </a:p>
          <a:p>
            <a:pPr algn="just"/>
            <a:r>
              <a:rPr lang="en-US" sz="2400" b="1" i="1" dirty="0" smtClean="0"/>
              <a:t>Methods of Accounting for Hire Purchase Transactions:</a:t>
            </a:r>
            <a:endParaRPr lang="en-US" sz="2400" dirty="0" smtClean="0">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endParaRPr lang="en-US" sz="2200" dirty="0">
              <a:latin typeface="Calibri" pitchFamily="34" charset="0"/>
              <a:cs typeface="Calibri" pitchFamily="34" charset="0"/>
            </a:endParaRPr>
          </a:p>
        </p:txBody>
      </p:sp>
      <p:sp>
        <p:nvSpPr>
          <p:cNvPr id="5" name="Rectangle 4"/>
          <p:cNvSpPr/>
          <p:nvPr/>
        </p:nvSpPr>
        <p:spPr>
          <a:xfrm>
            <a:off x="304800" y="228600"/>
            <a:ext cx="8534400" cy="800219"/>
          </a:xfrm>
          <a:prstGeom prst="rect">
            <a:avLst/>
          </a:prstGeom>
        </p:spPr>
        <p:txBody>
          <a:bodyPr wrap="square">
            <a:spAutoFit/>
          </a:bodyPr>
          <a:lstStyle/>
          <a:p>
            <a:pPr algn="ctr"/>
            <a:r>
              <a:rPr lang="en-US" sz="2300" b="1" dirty="0" smtClean="0">
                <a:solidFill>
                  <a:srgbClr val="FF0000"/>
                </a:solidFill>
                <a:latin typeface="Calibri" pitchFamily="34" charset="0"/>
                <a:cs typeface="Calibri" pitchFamily="34" charset="0"/>
              </a:rPr>
              <a:t>Accounting Entries For Hire Purchase Transactions In The Books Of Hire Purchaser And Hire Seller</a:t>
            </a:r>
            <a:endParaRPr lang="en-US" sz="2300" dirty="0">
              <a:solidFill>
                <a:srgbClr val="FF0000"/>
              </a:solidFill>
              <a:latin typeface="Calibri" pitchFamily="34" charset="0"/>
              <a:cs typeface="Calibri" pitchFamily="34" charset="0"/>
            </a:endParaRPr>
          </a:p>
        </p:txBody>
      </p:sp>
      <p:pic>
        <p:nvPicPr>
          <p:cNvPr id="1027" name="Picture 3" descr="C:\Users\HP\Desktop\Picture1.png"/>
          <p:cNvPicPr>
            <a:picLocks noChangeAspect="1" noChangeArrowheads="1"/>
          </p:cNvPicPr>
          <p:nvPr/>
        </p:nvPicPr>
        <p:blipFill>
          <a:blip r:embed="rId2"/>
          <a:srcRect/>
          <a:stretch>
            <a:fillRect/>
          </a:stretch>
        </p:blipFill>
        <p:spPr bwMode="auto">
          <a:xfrm>
            <a:off x="1333904" y="3733800"/>
            <a:ext cx="6476191" cy="2590800"/>
          </a:xfrm>
          <a:prstGeom prst="rect">
            <a:avLst/>
          </a:prstGeom>
          <a:noFill/>
        </p:spPr>
      </p:pic>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457200"/>
            <a:ext cx="8382000" cy="6070893"/>
          </a:xfrm>
          <a:prstGeom prst="rect">
            <a:avLst/>
          </a:prstGeom>
        </p:spPr>
        <p:txBody>
          <a:bodyPr wrap="square">
            <a:spAutoFit/>
          </a:bodyPr>
          <a:lstStyle/>
          <a:p>
            <a:pPr algn="just"/>
            <a:r>
              <a:rPr lang="en-US" sz="2600" b="1" dirty="0" smtClean="0">
                <a:solidFill>
                  <a:srgbClr val="FF0000"/>
                </a:solidFill>
                <a:latin typeface="Calibri" pitchFamily="34" charset="0"/>
                <a:cs typeface="Calibri" pitchFamily="34" charset="0"/>
              </a:rPr>
              <a:t>I (A) Asset Accrual Method:</a:t>
            </a:r>
          </a:p>
          <a:p>
            <a:pPr algn="just"/>
            <a:r>
              <a:rPr lang="en-US" sz="2100" dirty="0" smtClean="0">
                <a:latin typeface="Calibri" pitchFamily="34" charset="0"/>
                <a:cs typeface="Calibri" pitchFamily="34" charset="0"/>
              </a:rPr>
              <a:t>This method is also called, </a:t>
            </a:r>
            <a:r>
              <a:rPr lang="en-US" sz="2100" b="1" dirty="0" smtClean="0">
                <a:latin typeface="Calibri" pitchFamily="34" charset="0"/>
                <a:cs typeface="Calibri" pitchFamily="34" charset="0"/>
              </a:rPr>
              <a:t>Proportional Capitalization Method, Gradual Capitalization Method or Actual Cash Price Paid Method. As the name itself indicates, this method assumes that </a:t>
            </a:r>
            <a:r>
              <a:rPr lang="en-US" sz="2100" dirty="0" smtClean="0">
                <a:latin typeface="Calibri" pitchFamily="34" charset="0"/>
                <a:cs typeface="Calibri" pitchFamily="34" charset="0"/>
              </a:rPr>
              <a:t>the asset accrues to the hirer gradually to the extent of payment made towards the cash price of the asset acquired on hire purchase basis. Therefore, in the books of the hirer or hire purchaser, Asset Account is debited to the extent of only the installment amount paid towards the cash price of the asset. In other words, Asset Account is debited with the installment towards cash price of the asset every time installment is paid. </a:t>
            </a:r>
          </a:p>
          <a:p>
            <a:pPr algn="just">
              <a:lnSpc>
                <a:spcPct val="50000"/>
              </a:lnSpc>
            </a:pPr>
            <a:endParaRPr lang="en-US" sz="2100" dirty="0" smtClean="0">
              <a:latin typeface="Calibri" pitchFamily="34" charset="0"/>
              <a:cs typeface="Calibri" pitchFamily="34" charset="0"/>
            </a:endParaRPr>
          </a:p>
          <a:p>
            <a:pPr algn="just"/>
            <a:r>
              <a:rPr lang="en-US" sz="2100" dirty="0" smtClean="0">
                <a:latin typeface="Calibri" pitchFamily="34" charset="0"/>
                <a:cs typeface="Calibri" pitchFamily="34" charset="0"/>
              </a:rPr>
              <a:t>The salient features of this method are as follows.</a:t>
            </a:r>
          </a:p>
          <a:p>
            <a:pPr algn="just">
              <a:lnSpc>
                <a:spcPct val="50000"/>
              </a:lnSpc>
            </a:pPr>
            <a:endParaRPr lang="en-US" sz="2100" dirty="0" smtClean="0">
              <a:latin typeface="Calibri" pitchFamily="34" charset="0"/>
              <a:cs typeface="Calibri" pitchFamily="34" charset="0"/>
            </a:endParaRPr>
          </a:p>
          <a:p>
            <a:pPr algn="just"/>
            <a:r>
              <a:rPr lang="en-US" sz="2100" dirty="0" smtClean="0">
                <a:latin typeface="Calibri" pitchFamily="34" charset="0"/>
                <a:cs typeface="Calibri" pitchFamily="34" charset="0"/>
              </a:rPr>
              <a:t>(1) As both the amount due and the interest due thereon (i.e., on the amount due) are zero at the time of signing the hire purchase agreement (i.e., at the time of delivery of the asset), down payment, if any, made is only towards the cash price of the asset (but not towards interest also). Therefore, the amount of down payment is debited to Asset A/c crediting Cash or Bank A/c.</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Rectangle 3"/>
          <p:cNvSpPr/>
          <p:nvPr/>
        </p:nvSpPr>
        <p:spPr>
          <a:xfrm>
            <a:off x="457200" y="491490"/>
            <a:ext cx="8382000" cy="5909310"/>
          </a:xfrm>
          <a:prstGeom prst="rect">
            <a:avLst/>
          </a:prstGeom>
        </p:spPr>
        <p:txBody>
          <a:bodyPr wrap="square">
            <a:spAutoFit/>
          </a:bodyPr>
          <a:lstStyle/>
          <a:p>
            <a:pPr algn="just"/>
            <a:r>
              <a:rPr lang="en-US" sz="2100" dirty="0" smtClean="0">
                <a:latin typeface="Calibri" pitchFamily="34" charset="0"/>
                <a:cs typeface="Calibri" pitchFamily="34" charset="0"/>
              </a:rPr>
              <a:t>(2) Each installment payable is towards both the cash price of the asset (called, </a:t>
            </a:r>
            <a:r>
              <a:rPr lang="en-US" sz="2100" b="1" dirty="0" smtClean="0">
                <a:latin typeface="Calibri" pitchFamily="34" charset="0"/>
                <a:cs typeface="Calibri" pitchFamily="34" charset="0"/>
              </a:rPr>
              <a:t>installment cash price) and the interest accrued on the amount outstanding (from the date of immediately </a:t>
            </a:r>
            <a:r>
              <a:rPr lang="en-US" sz="2100" dirty="0" smtClean="0">
                <a:latin typeface="Calibri" pitchFamily="34" charset="0"/>
                <a:cs typeface="Calibri" pitchFamily="34" charset="0"/>
              </a:rPr>
              <a:t>preceding installment paid and the date of the current installment payment). When the installment is due for payment, a portion of installment towards cash price is debited to Assets A/c and the remaining portion pertaining to interest is debited to Interest A/c crediting Hire Seller’s A/c. When the payment is made, Hire Seller’s A/c is debited and Cash or Bank A/c is credited.</a:t>
            </a:r>
          </a:p>
          <a:p>
            <a:pPr algn="just"/>
            <a:r>
              <a:rPr lang="en-US" sz="2100" dirty="0" smtClean="0">
                <a:latin typeface="Calibri" pitchFamily="34" charset="0"/>
                <a:cs typeface="Calibri" pitchFamily="34" charset="0"/>
              </a:rPr>
              <a:t>(3) Since the hire purchaser starts using the asset acquired under hire purchase system, the asset is subject to wear and tear. Hence, depreciation is provided in the books of the hirer, usually, at the end of each accounting year. Therefore, Depreciation A/c is debited and Asset A/c is credited.</a:t>
            </a:r>
          </a:p>
          <a:p>
            <a:pPr algn="just"/>
            <a:r>
              <a:rPr lang="en-US" sz="2100" dirty="0" smtClean="0">
                <a:latin typeface="Calibri" pitchFamily="34" charset="0"/>
                <a:cs typeface="Calibri" pitchFamily="34" charset="0"/>
              </a:rPr>
              <a:t>(4) As both the amounts of interest paid (as a part of installment amount) and depreciation charged constitute the expenses (i.e., items of </a:t>
            </a:r>
            <a:r>
              <a:rPr lang="en-US" sz="2100" b="1" dirty="0" smtClean="0">
                <a:latin typeface="Calibri" pitchFamily="34" charset="0"/>
                <a:cs typeface="Calibri" pitchFamily="34" charset="0"/>
              </a:rPr>
              <a:t>Nominal Accounts), both are transferred to </a:t>
            </a:r>
            <a:r>
              <a:rPr lang="en-US" sz="2100" dirty="0" smtClean="0">
                <a:latin typeface="Calibri" pitchFamily="34" charset="0"/>
                <a:cs typeface="Calibri" pitchFamily="34" charset="0"/>
              </a:rPr>
              <a:t>Profit and Loss A/c at the end of each accounting year by debiting Profit and Loss A/c (for the aggregate of interest and depreciation) crediting Interest A/c (for the amount of interest) and Depreciation A/c (for the amount of depreciation)</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Rectangle 3"/>
          <p:cNvSpPr/>
          <p:nvPr/>
        </p:nvSpPr>
        <p:spPr>
          <a:xfrm>
            <a:off x="457200" y="385971"/>
            <a:ext cx="8382000" cy="6555641"/>
          </a:xfrm>
          <a:prstGeom prst="rect">
            <a:avLst/>
          </a:prstGeom>
        </p:spPr>
        <p:txBody>
          <a:bodyPr wrap="square">
            <a:spAutoFit/>
          </a:bodyPr>
          <a:lstStyle/>
          <a:p>
            <a:pPr algn="just"/>
            <a:r>
              <a:rPr lang="en-US" sz="2200" b="1" spc="40" dirty="0" smtClean="0">
                <a:latin typeface="Calibri" pitchFamily="34" charset="0"/>
                <a:cs typeface="Calibri" pitchFamily="34" charset="0"/>
              </a:rPr>
              <a:t>With this introduction about the nature of Asset Accrual Method, the journal entries for different hire purchase transactions in the books of hire purchaser are presented below.</a:t>
            </a:r>
          </a:p>
          <a:p>
            <a:pPr algn="just">
              <a:lnSpc>
                <a:spcPct val="50000"/>
              </a:lnSpc>
            </a:pPr>
            <a:endParaRPr lang="en-US" sz="2100" dirty="0" smtClean="0">
              <a:latin typeface="Calibri" pitchFamily="34" charset="0"/>
              <a:cs typeface="Calibri" pitchFamily="34" charset="0"/>
            </a:endParaRPr>
          </a:p>
          <a:p>
            <a:pPr lvl="0" algn="just"/>
            <a:r>
              <a:rPr lang="en-US" sz="2100" dirty="0" smtClean="0">
                <a:latin typeface="Calibri" pitchFamily="34" charset="0"/>
                <a:cs typeface="Calibri" pitchFamily="34" charset="0"/>
              </a:rPr>
              <a:t>(1) For recording down payment made at the time of signing the hire purchase agreement, the following entry is passed. It may be noted here that if no down payment is made, the following entry is not required.</a:t>
            </a:r>
          </a:p>
          <a:p>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	Asset A/c		Dr. </a:t>
            </a:r>
          </a:p>
          <a:p>
            <a:r>
              <a:rPr lang="en-US" sz="2100" dirty="0" smtClean="0">
                <a:latin typeface="Calibri" pitchFamily="34" charset="0"/>
                <a:cs typeface="Calibri" pitchFamily="34" charset="0"/>
              </a:rPr>
              <a:t>		To Bank/Cash A/c	</a:t>
            </a:r>
          </a:p>
          <a:p>
            <a:r>
              <a:rPr lang="en-US" sz="2100" dirty="0" smtClean="0">
                <a:latin typeface="Calibri" pitchFamily="34" charset="0"/>
                <a:cs typeface="Calibri" pitchFamily="34" charset="0"/>
              </a:rPr>
              <a:t>	(Being the amount of down payment made)</a:t>
            </a:r>
          </a:p>
          <a:p>
            <a:pPr>
              <a:lnSpc>
                <a:spcPct val="50000"/>
              </a:lnSpc>
            </a:pPr>
            <a:endParaRPr lang="en-US" sz="2100" b="1" dirty="0" smtClean="0">
              <a:latin typeface="Calibri" pitchFamily="34" charset="0"/>
              <a:cs typeface="Calibri" pitchFamily="34" charset="0"/>
            </a:endParaRPr>
          </a:p>
          <a:p>
            <a:r>
              <a:rPr lang="en-US" sz="2100" b="1" dirty="0" smtClean="0">
                <a:latin typeface="Calibri" pitchFamily="34" charset="0"/>
                <a:cs typeface="Calibri" pitchFamily="34" charset="0"/>
              </a:rPr>
              <a:t>Alternatively</a:t>
            </a:r>
            <a:r>
              <a:rPr lang="en-US" sz="2100" dirty="0" smtClean="0">
                <a:latin typeface="Calibri" pitchFamily="34" charset="0"/>
                <a:cs typeface="Calibri" pitchFamily="34" charset="0"/>
              </a:rPr>
              <a:t>, the following two entries may be passed:</a:t>
            </a:r>
          </a:p>
          <a:p>
            <a:r>
              <a:rPr lang="en-US" sz="2100" dirty="0" smtClean="0">
                <a:latin typeface="Calibri" pitchFamily="34" charset="0"/>
                <a:cs typeface="Calibri" pitchFamily="34" charset="0"/>
              </a:rPr>
              <a:t>	Asset A/c		Dr.	</a:t>
            </a:r>
          </a:p>
          <a:p>
            <a:r>
              <a:rPr lang="en-US" sz="2100" dirty="0" smtClean="0">
                <a:latin typeface="Calibri" pitchFamily="34" charset="0"/>
                <a:cs typeface="Calibri" pitchFamily="34" charset="0"/>
              </a:rPr>
              <a:t>		To Hire Seller’s A/c	</a:t>
            </a:r>
          </a:p>
          <a:p>
            <a:r>
              <a:rPr lang="en-US" sz="2100" dirty="0" smtClean="0">
                <a:latin typeface="Calibri" pitchFamily="34" charset="0"/>
                <a:cs typeface="Calibri" pitchFamily="34" charset="0"/>
              </a:rPr>
              <a:t>	(Being the down payment due)</a:t>
            </a:r>
          </a:p>
          <a:p>
            <a:pPr>
              <a:lnSpc>
                <a:spcPct val="50000"/>
              </a:lnSpc>
            </a:pPr>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	Hire Seller’s A/c		Dr.	</a:t>
            </a:r>
          </a:p>
          <a:p>
            <a:r>
              <a:rPr lang="en-US" sz="2100" dirty="0" smtClean="0">
                <a:latin typeface="Calibri" pitchFamily="34" charset="0"/>
                <a:cs typeface="Calibri" pitchFamily="34" charset="0"/>
              </a:rPr>
              <a:t>		To Bank/Cash A/c	</a:t>
            </a:r>
          </a:p>
          <a:p>
            <a:r>
              <a:rPr lang="en-US" sz="2100" dirty="0" smtClean="0">
                <a:latin typeface="Calibri" pitchFamily="34" charset="0"/>
                <a:cs typeface="Calibri" pitchFamily="34" charset="0"/>
              </a:rPr>
              <a:t>	(Being the payment of down payment)</a:t>
            </a:r>
          </a:p>
          <a:p>
            <a:pPr algn="just"/>
            <a:endParaRPr lang="en-US" sz="2100" dirty="0" smtClean="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Rectangle 3"/>
          <p:cNvSpPr/>
          <p:nvPr/>
        </p:nvSpPr>
        <p:spPr>
          <a:xfrm>
            <a:off x="457200" y="385971"/>
            <a:ext cx="8382000" cy="5632311"/>
          </a:xfrm>
          <a:prstGeom prst="rect">
            <a:avLst/>
          </a:prstGeom>
        </p:spPr>
        <p:txBody>
          <a:bodyPr wrap="square">
            <a:spAutoFit/>
          </a:bodyPr>
          <a:lstStyle/>
          <a:p>
            <a:pPr algn="just"/>
            <a:r>
              <a:rPr lang="en-US" sz="2400" dirty="0" smtClean="0">
                <a:latin typeface="Calibri" pitchFamily="34" charset="0"/>
                <a:cs typeface="Calibri" pitchFamily="34" charset="0"/>
              </a:rPr>
              <a:t>The number of journal entries for the subsequent installment payment/s (subsequent to down payment or signing of hire purchase agreement if no down payment is made) depends upon the whether the installments are paid annually or more frequently (such as half-yearly, quarterly, monthly, </a:t>
            </a:r>
            <a:r>
              <a:rPr lang="en-US" sz="2400" i="1" dirty="0" smtClean="0">
                <a:latin typeface="Calibri" pitchFamily="34" charset="0"/>
                <a:cs typeface="Calibri" pitchFamily="34" charset="0"/>
              </a:rPr>
              <a:t>etc</a:t>
            </a:r>
            <a:r>
              <a:rPr lang="en-US" sz="2400" dirty="0" smtClean="0">
                <a:latin typeface="Calibri" pitchFamily="34" charset="0"/>
                <a:cs typeface="Calibri" pitchFamily="34" charset="0"/>
              </a:rPr>
              <a:t>). Therefore, both the cases are analyzed separately below.</a:t>
            </a:r>
          </a:p>
          <a:p>
            <a:pPr algn="just"/>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When the installments are paid annually</a:t>
            </a:r>
            <a:r>
              <a:rPr lang="en-US" sz="2400" dirty="0" smtClean="0">
                <a:latin typeface="Calibri" pitchFamily="34" charset="0"/>
                <a:cs typeface="Calibri" pitchFamily="34" charset="0"/>
              </a:rPr>
              <a:t>, the following four entries should be passed – one each for recording </a:t>
            </a:r>
          </a:p>
          <a:p>
            <a:pPr marL="514350" indent="-514350" algn="just">
              <a:buAutoNum type="romanLcParenBoth"/>
            </a:pPr>
            <a:r>
              <a:rPr lang="en-US" sz="2400" dirty="0" smtClean="0">
                <a:latin typeface="Calibri" pitchFamily="34" charset="0"/>
                <a:cs typeface="Calibri" pitchFamily="34" charset="0"/>
              </a:rPr>
              <a:t>installment amount due, </a:t>
            </a:r>
          </a:p>
          <a:p>
            <a:pPr marL="514350" indent="-514350" algn="just"/>
            <a:r>
              <a:rPr lang="en-US" sz="2400" dirty="0" smtClean="0">
                <a:latin typeface="Calibri" pitchFamily="34" charset="0"/>
                <a:cs typeface="Calibri" pitchFamily="34" charset="0"/>
              </a:rPr>
              <a:t>(ii)   payment of installment amount, </a:t>
            </a:r>
          </a:p>
          <a:p>
            <a:pPr marL="514350" indent="-514350" algn="just">
              <a:buAutoNum type="romanLcParenBoth" startAt="3"/>
            </a:pPr>
            <a:r>
              <a:rPr lang="en-US" sz="2400" dirty="0" smtClean="0">
                <a:latin typeface="Calibri" pitchFamily="34" charset="0"/>
                <a:cs typeface="Calibri" pitchFamily="34" charset="0"/>
              </a:rPr>
              <a:t>for charging depreciation on the asset acquired on hire purchase basis, and </a:t>
            </a:r>
          </a:p>
          <a:p>
            <a:pPr marL="514350" indent="-514350" algn="just">
              <a:buAutoNum type="romanLcParenBoth" startAt="3"/>
            </a:pPr>
            <a:r>
              <a:rPr lang="en-US" sz="2400" dirty="0" smtClean="0">
                <a:latin typeface="Calibri" pitchFamily="34" charset="0"/>
                <a:cs typeface="Calibri" pitchFamily="34" charset="0"/>
              </a:rPr>
              <a:t>for transferring the amounts of interest and depreciation to the Profit and Loss A/c as presented below.</a:t>
            </a:r>
            <a:endParaRPr lang="en-US" sz="24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Rectangle 3"/>
          <p:cNvSpPr/>
          <p:nvPr/>
        </p:nvSpPr>
        <p:spPr>
          <a:xfrm>
            <a:off x="457200" y="385971"/>
            <a:ext cx="8382000" cy="6232475"/>
          </a:xfrm>
          <a:prstGeom prst="rect">
            <a:avLst/>
          </a:prstGeom>
        </p:spPr>
        <p:txBody>
          <a:bodyPr wrap="square">
            <a:spAutoFit/>
          </a:bodyPr>
          <a:lstStyle/>
          <a:p>
            <a:r>
              <a:rPr lang="en-US" sz="2100" dirty="0" smtClean="0">
                <a:latin typeface="Calibri" pitchFamily="34" charset="0"/>
                <a:cs typeface="Calibri" pitchFamily="34" charset="0"/>
              </a:rPr>
              <a:t>(2) For recording the amount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due to the hire vendor, the following entry is passed.</a:t>
            </a:r>
          </a:p>
          <a:p>
            <a:pPr>
              <a:lnSpc>
                <a:spcPct val="50000"/>
              </a:lnSpc>
            </a:pPr>
            <a:r>
              <a:rPr lang="en-US" sz="2100" dirty="0" smtClean="0">
                <a:latin typeface="Calibri" pitchFamily="34" charset="0"/>
                <a:cs typeface="Calibri" pitchFamily="34" charset="0"/>
              </a:rPr>
              <a:t> </a:t>
            </a:r>
          </a:p>
          <a:p>
            <a:r>
              <a:rPr lang="en-US" sz="2100" dirty="0" smtClean="0">
                <a:latin typeface="Calibri" pitchFamily="34" charset="0"/>
                <a:cs typeface="Calibri" pitchFamily="34" charset="0"/>
              </a:rPr>
              <a:t>	Asset A/c		Dr.</a:t>
            </a:r>
          </a:p>
          <a:p>
            <a:r>
              <a:rPr lang="en-US" sz="2100" dirty="0" smtClean="0">
                <a:latin typeface="Calibri" pitchFamily="34" charset="0"/>
                <a:cs typeface="Calibri" pitchFamily="34" charset="0"/>
              </a:rPr>
              <a:t> 	Interest A/c 		Dr</a:t>
            </a:r>
          </a:p>
          <a:p>
            <a:r>
              <a:rPr lang="en-US" sz="2100" dirty="0" smtClean="0">
                <a:latin typeface="Calibri" pitchFamily="34" charset="0"/>
                <a:cs typeface="Calibri" pitchFamily="34" charset="0"/>
              </a:rPr>
              <a:t>		To Hire Seller’s A/c</a:t>
            </a:r>
          </a:p>
          <a:p>
            <a:r>
              <a:rPr lang="en-US" sz="2100" dirty="0" smtClean="0">
                <a:latin typeface="Calibri" pitchFamily="34" charset="0"/>
                <a:cs typeface="Calibri" pitchFamily="34" charset="0"/>
              </a:rPr>
              <a:t>	(Being the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due)</a:t>
            </a:r>
          </a:p>
          <a:p>
            <a:pPr lvl="0"/>
            <a:endParaRPr lang="en-US" sz="2100" dirty="0" smtClean="0">
              <a:latin typeface="Calibri" pitchFamily="34" charset="0"/>
              <a:cs typeface="Calibri" pitchFamily="34" charset="0"/>
            </a:endParaRPr>
          </a:p>
          <a:p>
            <a:pPr lvl="0"/>
            <a:r>
              <a:rPr lang="en-US" sz="2100" dirty="0" smtClean="0">
                <a:latin typeface="Calibri" pitchFamily="34" charset="0"/>
                <a:cs typeface="Calibri" pitchFamily="34" charset="0"/>
              </a:rPr>
              <a:t>(3) For recording the payment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amount to the hire vendor, the following entry is passed.</a:t>
            </a:r>
          </a:p>
          <a:p>
            <a:r>
              <a:rPr lang="en-US" sz="2100" dirty="0" smtClean="0">
                <a:latin typeface="Calibri" pitchFamily="34" charset="0"/>
                <a:cs typeface="Calibri" pitchFamily="34" charset="0"/>
              </a:rPr>
              <a:t>	Hire Seller’s A/c		Dr.	</a:t>
            </a:r>
          </a:p>
          <a:p>
            <a:r>
              <a:rPr lang="en-US" sz="2100" dirty="0" smtClean="0">
                <a:latin typeface="Calibri" pitchFamily="34" charset="0"/>
                <a:cs typeface="Calibri" pitchFamily="34" charset="0"/>
              </a:rPr>
              <a:t>		To Bank/Cash A/c	</a:t>
            </a:r>
          </a:p>
          <a:p>
            <a:r>
              <a:rPr lang="en-US" sz="2100" dirty="0" smtClean="0">
                <a:latin typeface="Calibri" pitchFamily="34" charset="0"/>
                <a:cs typeface="Calibri" pitchFamily="34" charset="0"/>
              </a:rPr>
              <a:t>	(Being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amount paid to hire seller)</a:t>
            </a:r>
          </a:p>
          <a:p>
            <a:endParaRPr lang="en-US" sz="2100" dirty="0" smtClean="0">
              <a:latin typeface="Calibri" pitchFamily="34" charset="0"/>
              <a:cs typeface="Calibri" pitchFamily="34" charset="0"/>
            </a:endParaRPr>
          </a:p>
          <a:p>
            <a:pPr lvl="0"/>
            <a:r>
              <a:rPr lang="en-US" sz="2100" dirty="0" smtClean="0">
                <a:latin typeface="Calibri" pitchFamily="34" charset="0"/>
                <a:cs typeface="Calibri" pitchFamily="34" charset="0"/>
              </a:rPr>
              <a:t>(4) For recording the depreciation on the asset, the following entry is passed at the end of the year.</a:t>
            </a:r>
          </a:p>
          <a:p>
            <a:r>
              <a:rPr lang="en-US" sz="2100" dirty="0" smtClean="0">
                <a:latin typeface="Calibri" pitchFamily="34" charset="0"/>
                <a:cs typeface="Calibri" pitchFamily="34" charset="0"/>
              </a:rPr>
              <a:t>	Depreciation A/c		Dr.</a:t>
            </a:r>
          </a:p>
          <a:p>
            <a:r>
              <a:rPr lang="en-US" sz="2100" dirty="0" smtClean="0">
                <a:latin typeface="Calibri" pitchFamily="34" charset="0"/>
                <a:cs typeface="Calibri" pitchFamily="34" charset="0"/>
              </a:rPr>
              <a:t>		To Asset A/c	</a:t>
            </a:r>
          </a:p>
          <a:p>
            <a:r>
              <a:rPr lang="en-US" sz="2100" dirty="0" smtClean="0">
                <a:latin typeface="Calibri" pitchFamily="34" charset="0"/>
                <a:cs typeface="Calibri" pitchFamily="34" charset="0"/>
              </a:rPr>
              <a:t>	(Being the amount of depreciation charge)</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Rectangle 3"/>
          <p:cNvSpPr/>
          <p:nvPr/>
        </p:nvSpPr>
        <p:spPr>
          <a:xfrm>
            <a:off x="457200" y="385971"/>
            <a:ext cx="8382000" cy="5586145"/>
          </a:xfrm>
          <a:prstGeom prst="rect">
            <a:avLst/>
          </a:prstGeom>
        </p:spPr>
        <p:txBody>
          <a:bodyPr wrap="square">
            <a:spAutoFit/>
          </a:bodyPr>
          <a:lstStyle/>
          <a:p>
            <a:r>
              <a:rPr lang="en-US" sz="2100" dirty="0" smtClean="0">
                <a:latin typeface="Calibri" pitchFamily="34" charset="0"/>
                <a:cs typeface="Calibri" pitchFamily="34" charset="0"/>
              </a:rPr>
              <a:t>(5) For transferring the amounts of interest and depreciation to the Profit and Loss A/c, the following entry is passed at the end of the year</a:t>
            </a:r>
          </a:p>
          <a:p>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	Profit and Loss A/c	Dr.</a:t>
            </a:r>
          </a:p>
          <a:p>
            <a:r>
              <a:rPr lang="en-US" sz="2100" dirty="0" smtClean="0">
                <a:latin typeface="Calibri" pitchFamily="34" charset="0"/>
                <a:cs typeface="Calibri" pitchFamily="34" charset="0"/>
              </a:rPr>
              <a:t> 		To Interest A/c</a:t>
            </a:r>
          </a:p>
          <a:p>
            <a:r>
              <a:rPr lang="en-US" sz="2100" dirty="0" smtClean="0">
                <a:latin typeface="Calibri" pitchFamily="34" charset="0"/>
                <a:cs typeface="Calibri" pitchFamily="34" charset="0"/>
              </a:rPr>
              <a:t>		To Depreciation A/c</a:t>
            </a:r>
          </a:p>
          <a:p>
            <a:r>
              <a:rPr lang="en-US" sz="2100" dirty="0" smtClean="0">
                <a:latin typeface="Calibri" pitchFamily="34" charset="0"/>
                <a:cs typeface="Calibri" pitchFamily="34" charset="0"/>
              </a:rPr>
              <a:t>	(Being the amounts of interest and depreciation transferred to 	Profit and Loss A/c)</a:t>
            </a:r>
          </a:p>
          <a:p>
            <a:pPr algn="just"/>
            <a:endParaRPr lang="en-US" sz="2100" b="1" dirty="0" smtClean="0">
              <a:latin typeface="Calibri" pitchFamily="34" charset="0"/>
              <a:cs typeface="Calibri" pitchFamily="34" charset="0"/>
            </a:endParaRPr>
          </a:p>
          <a:p>
            <a:pPr algn="just"/>
            <a:r>
              <a:rPr lang="en-US" sz="2100" b="1" dirty="0" smtClean="0">
                <a:latin typeface="Calibri" pitchFamily="34" charset="0"/>
                <a:cs typeface="Calibri" pitchFamily="34" charset="0"/>
              </a:rPr>
              <a:t>If the </a:t>
            </a:r>
            <a:r>
              <a:rPr lang="en-US" sz="2100" b="1" dirty="0" err="1" smtClean="0">
                <a:latin typeface="Calibri" pitchFamily="34" charset="0"/>
                <a:cs typeface="Calibri" pitchFamily="34" charset="0"/>
              </a:rPr>
              <a:t>instalments</a:t>
            </a:r>
            <a:r>
              <a:rPr lang="en-US" sz="2100" b="1" dirty="0" smtClean="0">
                <a:latin typeface="Calibri" pitchFamily="34" charset="0"/>
                <a:cs typeface="Calibri" pitchFamily="34" charset="0"/>
              </a:rPr>
              <a:t> are paid more frequently such as half-yearly</a:t>
            </a:r>
            <a:r>
              <a:rPr lang="en-US" sz="2100" dirty="0" smtClean="0">
                <a:latin typeface="Calibri" pitchFamily="34" charset="0"/>
                <a:cs typeface="Calibri" pitchFamily="34" charset="0"/>
              </a:rPr>
              <a:t>, quarterly, </a:t>
            </a:r>
            <a:r>
              <a:rPr lang="en-US" sz="2100" i="1" dirty="0" smtClean="0">
                <a:latin typeface="Calibri" pitchFamily="34" charset="0"/>
                <a:cs typeface="Calibri" pitchFamily="34" charset="0"/>
              </a:rPr>
              <a:t>etc., </a:t>
            </a:r>
            <a:r>
              <a:rPr lang="en-US" sz="2100" dirty="0" smtClean="0">
                <a:latin typeface="Calibri" pitchFamily="34" charset="0"/>
                <a:cs typeface="Calibri" pitchFamily="34" charset="0"/>
              </a:rPr>
              <a:t>then two sets of entries are passed – one set of entries for each of all </a:t>
            </a:r>
            <a:r>
              <a:rPr lang="en-US" sz="2100" dirty="0" err="1" smtClean="0">
                <a:latin typeface="Calibri" pitchFamily="34" charset="0"/>
                <a:cs typeface="Calibri" pitchFamily="34" charset="0"/>
              </a:rPr>
              <a:t>instalments</a:t>
            </a:r>
            <a:r>
              <a:rPr lang="en-US" sz="2100" dirty="0" smtClean="0">
                <a:latin typeface="Calibri" pitchFamily="34" charset="0"/>
                <a:cs typeface="Calibri" pitchFamily="34" charset="0"/>
              </a:rPr>
              <a:t> (for the accounting year) except the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and the second set of entries for the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(of the accounting year). The following two entries are passed at the end of each of the </a:t>
            </a:r>
            <a:r>
              <a:rPr lang="en-US" sz="2100" dirty="0" err="1" smtClean="0">
                <a:latin typeface="Calibri" pitchFamily="34" charset="0"/>
                <a:cs typeface="Calibri" pitchFamily="34" charset="0"/>
              </a:rPr>
              <a:t>instalments</a:t>
            </a:r>
            <a:r>
              <a:rPr lang="en-US" sz="2100" dirty="0" smtClean="0">
                <a:latin typeface="Calibri" pitchFamily="34" charset="0"/>
                <a:cs typeface="Calibri" pitchFamily="34" charset="0"/>
              </a:rPr>
              <a:t> (except the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for the accounting year) in the year (entries for the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due and paying the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These two entries are same as that for annual </a:t>
            </a:r>
            <a:r>
              <a:rPr lang="en-US" sz="2100" dirty="0" err="1" smtClean="0">
                <a:latin typeface="Calibri" pitchFamily="34" charset="0"/>
                <a:cs typeface="Calibri" pitchFamily="34" charset="0"/>
              </a:rPr>
              <a:t>instalments</a:t>
            </a:r>
            <a:r>
              <a:rPr lang="en-US" sz="2100" dirty="0" smtClean="0">
                <a:latin typeface="Calibri" pitchFamily="34" charset="0"/>
                <a:cs typeface="Calibri" pitchFamily="34" charset="0"/>
              </a:rPr>
              <a:t>).</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4" name="Rectangle 3"/>
          <p:cNvSpPr/>
          <p:nvPr/>
        </p:nvSpPr>
        <p:spPr>
          <a:xfrm>
            <a:off x="457200" y="385971"/>
            <a:ext cx="8382000" cy="5909310"/>
          </a:xfrm>
          <a:prstGeom prst="rect">
            <a:avLst/>
          </a:prstGeom>
        </p:spPr>
        <p:txBody>
          <a:bodyPr wrap="square">
            <a:spAutoFit/>
          </a:bodyPr>
          <a:lstStyle/>
          <a:p>
            <a:r>
              <a:rPr lang="en-US" sz="2100" dirty="0" smtClean="0">
                <a:latin typeface="Calibri" pitchFamily="34" charset="0"/>
                <a:cs typeface="Calibri" pitchFamily="34" charset="0"/>
              </a:rPr>
              <a:t>(6) For recording the amount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due to the hire vendor, the following entry is passed.</a:t>
            </a:r>
          </a:p>
          <a:p>
            <a:r>
              <a:rPr lang="en-US" sz="2100" dirty="0" smtClean="0">
                <a:latin typeface="Calibri" pitchFamily="34" charset="0"/>
                <a:cs typeface="Calibri" pitchFamily="34" charset="0"/>
              </a:rPr>
              <a:t> </a:t>
            </a:r>
          </a:p>
          <a:p>
            <a:r>
              <a:rPr lang="en-US" sz="2100" dirty="0" smtClean="0">
                <a:latin typeface="Calibri" pitchFamily="34" charset="0"/>
                <a:cs typeface="Calibri" pitchFamily="34" charset="0"/>
              </a:rPr>
              <a:t>	Asset A/c	Dr.</a:t>
            </a:r>
          </a:p>
          <a:p>
            <a:r>
              <a:rPr lang="en-US" sz="2100" dirty="0" smtClean="0">
                <a:latin typeface="Calibri" pitchFamily="34" charset="0"/>
                <a:cs typeface="Calibri" pitchFamily="34" charset="0"/>
              </a:rPr>
              <a:t> 	Interest A/c 	Dr.</a:t>
            </a:r>
          </a:p>
          <a:p>
            <a:r>
              <a:rPr lang="en-US" sz="2100" dirty="0" smtClean="0">
                <a:latin typeface="Calibri" pitchFamily="34" charset="0"/>
                <a:cs typeface="Calibri" pitchFamily="34" charset="0"/>
              </a:rPr>
              <a:t>		To Hire Seller’s A/c</a:t>
            </a:r>
          </a:p>
          <a:p>
            <a:r>
              <a:rPr lang="en-US" sz="2100" dirty="0" smtClean="0">
                <a:latin typeface="Calibri" pitchFamily="34" charset="0"/>
                <a:cs typeface="Calibri" pitchFamily="34" charset="0"/>
              </a:rPr>
              <a:t>	(Being the amount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due – towards both the  cash 	price and interest)</a:t>
            </a:r>
          </a:p>
          <a:p>
            <a:pPr lvl="0"/>
            <a:endParaRPr lang="en-US" sz="2100" dirty="0" smtClean="0">
              <a:latin typeface="Calibri" pitchFamily="34" charset="0"/>
              <a:cs typeface="Calibri" pitchFamily="34" charset="0"/>
            </a:endParaRPr>
          </a:p>
          <a:p>
            <a:pPr lvl="0"/>
            <a:r>
              <a:rPr lang="en-US" sz="2100" dirty="0" smtClean="0">
                <a:latin typeface="Calibri" pitchFamily="34" charset="0"/>
                <a:cs typeface="Calibri" pitchFamily="34" charset="0"/>
              </a:rPr>
              <a:t>(7) For recording the payment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amount to the hire vendor, the following entry is passed.</a:t>
            </a:r>
          </a:p>
          <a:p>
            <a:r>
              <a:rPr lang="en-US" sz="2100" dirty="0" smtClean="0">
                <a:latin typeface="Calibri" pitchFamily="34" charset="0"/>
                <a:cs typeface="Calibri" pitchFamily="34" charset="0"/>
              </a:rPr>
              <a:t>	Hire Seller’s A/c		Dr. </a:t>
            </a:r>
          </a:p>
          <a:p>
            <a:r>
              <a:rPr lang="en-US" sz="2100" dirty="0" smtClean="0">
                <a:latin typeface="Calibri" pitchFamily="34" charset="0"/>
                <a:cs typeface="Calibri" pitchFamily="34" charset="0"/>
              </a:rPr>
              <a:t>		To Bank/Cash A/c	</a:t>
            </a:r>
          </a:p>
          <a:p>
            <a:r>
              <a:rPr lang="en-US" sz="2100" dirty="0" smtClean="0">
                <a:latin typeface="Calibri" pitchFamily="34" charset="0"/>
                <a:cs typeface="Calibri" pitchFamily="34" charset="0"/>
              </a:rPr>
              <a:t>	(Being the amount of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paid)</a:t>
            </a:r>
          </a:p>
          <a:p>
            <a:endParaRPr lang="en-US" sz="2100" dirty="0" smtClean="0">
              <a:latin typeface="Calibri" pitchFamily="34" charset="0"/>
              <a:cs typeface="Calibri" pitchFamily="34" charset="0"/>
            </a:endParaRPr>
          </a:p>
          <a:p>
            <a:r>
              <a:rPr lang="en-US" sz="2100" dirty="0" smtClean="0">
                <a:latin typeface="Calibri" pitchFamily="34" charset="0"/>
                <a:cs typeface="Calibri" pitchFamily="34" charset="0"/>
              </a:rPr>
              <a:t>Further, all the four entries (as in the case of annual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are passed at the end of the accounting year (</a:t>
            </a:r>
            <a:r>
              <a:rPr lang="en-US" sz="2100" i="1" dirty="0" smtClean="0">
                <a:latin typeface="Calibri" pitchFamily="34" charset="0"/>
                <a:cs typeface="Calibri" pitchFamily="34" charset="0"/>
              </a:rPr>
              <a:t>i.e., </a:t>
            </a:r>
            <a:r>
              <a:rPr lang="en-US" sz="2100" dirty="0" smtClean="0">
                <a:latin typeface="Calibri" pitchFamily="34" charset="0"/>
                <a:cs typeface="Calibri" pitchFamily="34" charset="0"/>
              </a:rPr>
              <a:t>with the payment of last </a:t>
            </a:r>
            <a:r>
              <a:rPr lang="en-US" sz="2100" dirty="0" err="1" smtClean="0">
                <a:latin typeface="Calibri" pitchFamily="34" charset="0"/>
                <a:cs typeface="Calibri" pitchFamily="34" charset="0"/>
              </a:rPr>
              <a:t>instalment</a:t>
            </a:r>
            <a:r>
              <a:rPr lang="en-US" sz="2100" dirty="0" smtClean="0">
                <a:latin typeface="Calibri" pitchFamily="34" charset="0"/>
                <a:cs typeface="Calibri" pitchFamily="34" charset="0"/>
              </a:rPr>
              <a:t> of the accounting year) as presented below.</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4495</TotalTime>
  <Words>872</Words>
  <Application>Microsoft Office PowerPoint</Application>
  <PresentationFormat>On-screen Show (4:3)</PresentationFormat>
  <Paragraphs>117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WELCOME Class: B.Com – Part-1  Subject: Financial Accounting Topic: Hire Purchase System - Accounting Entries in the Books of Hire Purchaser And Hire Seller – Part - A </vt:lpstr>
      <vt:lpstr>Slide 2</vt:lpstr>
      <vt:lpstr>Slide 3</vt:lpstr>
      <vt:lpstr>Slide 4</vt:lpstr>
      <vt:lpstr>Slide 5</vt:lpstr>
      <vt:lpstr>Slide 6</vt:lpstr>
      <vt:lpstr>Slide 7</vt:lpstr>
      <vt:lpstr>Slide 8</vt:lpstr>
      <vt:lpstr>Slide 9</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421</cp:revision>
  <dcterms:created xsi:type="dcterms:W3CDTF">2011-08-23T10:02:56Z</dcterms:created>
  <dcterms:modified xsi:type="dcterms:W3CDTF">2020-05-04T06:56:11Z</dcterms:modified>
</cp:coreProperties>
</file>